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61" r:id="rId2"/>
  </p:sldIdLst>
  <p:sldSz cx="43891200" cy="32918400"/>
  <p:notesSz cx="6858000" cy="9144000"/>
  <p:defaultTextStyle>
    <a:defPPr>
      <a:defRPr lang="en-US"/>
    </a:defPPr>
    <a:lvl1pPr marL="0" algn="l" defTabSz="3686388" rtl="0" eaLnBrk="1" latinLnBrk="0" hangingPunct="1">
      <a:defRPr sz="7000" kern="1200">
        <a:solidFill>
          <a:schemeClr val="tx1"/>
        </a:solidFill>
        <a:latin typeface="+mn-lt"/>
        <a:ea typeface="+mn-ea"/>
        <a:cs typeface="+mn-cs"/>
      </a:defRPr>
    </a:lvl1pPr>
    <a:lvl2pPr marL="1843194" algn="l" defTabSz="3686388" rtl="0" eaLnBrk="1" latinLnBrk="0" hangingPunct="1">
      <a:defRPr sz="7000" kern="1200">
        <a:solidFill>
          <a:schemeClr val="tx1"/>
        </a:solidFill>
        <a:latin typeface="+mn-lt"/>
        <a:ea typeface="+mn-ea"/>
        <a:cs typeface="+mn-cs"/>
      </a:defRPr>
    </a:lvl2pPr>
    <a:lvl3pPr marL="3686388" algn="l" defTabSz="3686388" rtl="0" eaLnBrk="1" latinLnBrk="0" hangingPunct="1">
      <a:defRPr sz="7000" kern="1200">
        <a:solidFill>
          <a:schemeClr val="tx1"/>
        </a:solidFill>
        <a:latin typeface="+mn-lt"/>
        <a:ea typeface="+mn-ea"/>
        <a:cs typeface="+mn-cs"/>
      </a:defRPr>
    </a:lvl3pPr>
    <a:lvl4pPr marL="5529582" algn="l" defTabSz="3686388" rtl="0" eaLnBrk="1" latinLnBrk="0" hangingPunct="1">
      <a:defRPr sz="7000" kern="1200">
        <a:solidFill>
          <a:schemeClr val="tx1"/>
        </a:solidFill>
        <a:latin typeface="+mn-lt"/>
        <a:ea typeface="+mn-ea"/>
        <a:cs typeface="+mn-cs"/>
      </a:defRPr>
    </a:lvl4pPr>
    <a:lvl5pPr marL="7372775" algn="l" defTabSz="3686388" rtl="0" eaLnBrk="1" latinLnBrk="0" hangingPunct="1">
      <a:defRPr sz="7000" kern="1200">
        <a:solidFill>
          <a:schemeClr val="tx1"/>
        </a:solidFill>
        <a:latin typeface="+mn-lt"/>
        <a:ea typeface="+mn-ea"/>
        <a:cs typeface="+mn-cs"/>
      </a:defRPr>
    </a:lvl5pPr>
    <a:lvl6pPr marL="9215969" algn="l" defTabSz="3686388" rtl="0" eaLnBrk="1" latinLnBrk="0" hangingPunct="1">
      <a:defRPr sz="7000" kern="1200">
        <a:solidFill>
          <a:schemeClr val="tx1"/>
        </a:solidFill>
        <a:latin typeface="+mn-lt"/>
        <a:ea typeface="+mn-ea"/>
        <a:cs typeface="+mn-cs"/>
      </a:defRPr>
    </a:lvl6pPr>
    <a:lvl7pPr marL="11059163" algn="l" defTabSz="3686388" rtl="0" eaLnBrk="1" latinLnBrk="0" hangingPunct="1">
      <a:defRPr sz="7000" kern="1200">
        <a:solidFill>
          <a:schemeClr val="tx1"/>
        </a:solidFill>
        <a:latin typeface="+mn-lt"/>
        <a:ea typeface="+mn-ea"/>
        <a:cs typeface="+mn-cs"/>
      </a:defRPr>
    </a:lvl7pPr>
    <a:lvl8pPr marL="12902357" algn="l" defTabSz="3686388" rtl="0" eaLnBrk="1" latinLnBrk="0" hangingPunct="1">
      <a:defRPr sz="7000" kern="1200">
        <a:solidFill>
          <a:schemeClr val="tx1"/>
        </a:solidFill>
        <a:latin typeface="+mn-lt"/>
        <a:ea typeface="+mn-ea"/>
        <a:cs typeface="+mn-cs"/>
      </a:defRPr>
    </a:lvl8pPr>
    <a:lvl9pPr marL="14745551" algn="l" defTabSz="3686388" rtl="0" eaLnBrk="1" latinLnBrk="0" hangingPunct="1">
      <a:defRPr sz="7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51">
          <p15:clr>
            <a:srgbClr val="A4A3A4"/>
          </p15:clr>
        </p15:guide>
        <p15:guide id="2" orient="horz" pos="10368">
          <p15:clr>
            <a:srgbClr val="A4A3A4"/>
          </p15:clr>
        </p15:guide>
        <p15:guide id="3" pos="21376">
          <p15:clr>
            <a:srgbClr val="A4A3A4"/>
          </p15:clr>
        </p15:guide>
        <p15:guide id="4" pos="6187">
          <p15:clr>
            <a:srgbClr val="A4A3A4"/>
          </p15:clr>
        </p15:guide>
        <p15:guide id="5" pos="26410">
          <p15:clr>
            <a:srgbClr val="A4A3A4"/>
          </p15:clr>
        </p15:guide>
        <p15:guide id="6" pos="1217">
          <p15:clr>
            <a:srgbClr val="A4A3A4"/>
          </p15:clr>
        </p15:guide>
        <p15:guide id="7" pos="19873">
          <p15:clr>
            <a:srgbClr val="A4A3A4"/>
          </p15:clr>
        </p15:guide>
        <p15:guide id="8" pos="775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5529"/>
    <a:srgbClr val="003D41"/>
    <a:srgbClr val="005973"/>
    <a:srgbClr val="004348"/>
    <a:srgbClr val="F1BDCF"/>
    <a:srgbClr val="8E9089"/>
    <a:srgbClr val="EBEBEB"/>
    <a:srgbClr val="212121"/>
    <a:srgbClr val="DC44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4E5D58-7F1F-07FA-E2F5-394828A21480}" v="18" dt="2025-05-12T00:37:57.233"/>
    <p1510:client id="{3E0EE16A-483B-F994-1EA8-36FDFE8B175A}" v="192" dt="2025-05-10T20:03:03.690"/>
    <p1510:client id="{4D4C2C1D-B6B8-9297-D76C-C6A996DEBE36}" v="94" dt="2025-05-10T20:18:29.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9551"/>
        <p:guide orient="horz" pos="10368"/>
        <p:guide pos="21376"/>
        <p:guide pos="6187"/>
        <p:guide pos="26410"/>
        <p:guide pos="1217"/>
        <p:guide pos="19873"/>
        <p:guide pos="7751"/>
      </p:guideLst>
    </p:cSldViewPr>
  </p:slide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Verdana Regular"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Verdana Regular" charset="0"/>
              </a:defRPr>
            </a:lvl1pPr>
          </a:lstStyle>
          <a:p>
            <a:fld id="{9CF59EBC-EC05-6B4D-B166-DDFA6A1EDCB6}" type="datetimeFigureOut">
              <a:rPr lang="en-US" smtClean="0"/>
              <a:pPr/>
              <a:t>5/16/2025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Verdana Regular"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Verdana Regular" charset="0"/>
              </a:defRPr>
            </a:lvl1pPr>
          </a:lstStyle>
          <a:p>
            <a:fld id="{DD9D7D82-3AAB-FE4F-A8B8-55362074E59C}" type="slidenum">
              <a:rPr lang="en-US" smtClean="0"/>
              <a:pPr/>
              <a:t>‹#›</a:t>
            </a:fld>
            <a:endParaRPr lang="en-US"/>
          </a:p>
        </p:txBody>
      </p:sp>
    </p:spTree>
    <p:extLst>
      <p:ext uri="{BB962C8B-B14F-4D97-AF65-F5344CB8AC3E}">
        <p14:creationId xmlns:p14="http://schemas.microsoft.com/office/powerpoint/2010/main" val="1453052233"/>
      </p:ext>
    </p:extLst>
  </p:cSld>
  <p:clrMap bg1="lt1" tx1="dk1" bg2="lt2" tx2="dk2" accent1="accent1" accent2="accent2" accent3="accent3" accent4="accent4" accent5="accent5" accent6="accent6" hlink="hlink" folHlink="folHlink"/>
  <p:notesStyle>
    <a:lvl1pPr marL="0" algn="l" defTabSz="3686388" rtl="0" eaLnBrk="1" latinLnBrk="0" hangingPunct="1">
      <a:defRPr sz="4800" b="0" i="0" kern="1200">
        <a:solidFill>
          <a:schemeClr val="tx1"/>
        </a:solidFill>
        <a:latin typeface="Verdana Regular" charset="0"/>
        <a:ea typeface="+mn-ea"/>
        <a:cs typeface="+mn-cs"/>
      </a:defRPr>
    </a:lvl1pPr>
    <a:lvl2pPr marL="1843194" algn="l" defTabSz="3686388" rtl="0" eaLnBrk="1" latinLnBrk="0" hangingPunct="1">
      <a:defRPr sz="4800" b="0" i="0" kern="1200">
        <a:solidFill>
          <a:schemeClr val="tx1"/>
        </a:solidFill>
        <a:latin typeface="Verdana Regular" charset="0"/>
        <a:ea typeface="+mn-ea"/>
        <a:cs typeface="+mn-cs"/>
      </a:defRPr>
    </a:lvl2pPr>
    <a:lvl3pPr marL="3686388" algn="l" defTabSz="3686388" rtl="0" eaLnBrk="1" latinLnBrk="0" hangingPunct="1">
      <a:defRPr sz="4800" b="0" i="0" kern="1200">
        <a:solidFill>
          <a:schemeClr val="tx1"/>
        </a:solidFill>
        <a:latin typeface="Verdana Regular" charset="0"/>
        <a:ea typeface="+mn-ea"/>
        <a:cs typeface="+mn-cs"/>
      </a:defRPr>
    </a:lvl3pPr>
    <a:lvl4pPr marL="5529582" algn="l" defTabSz="3686388" rtl="0" eaLnBrk="1" latinLnBrk="0" hangingPunct="1">
      <a:defRPr sz="4800" b="0" i="0" kern="1200">
        <a:solidFill>
          <a:schemeClr val="tx1"/>
        </a:solidFill>
        <a:latin typeface="Verdana Regular" charset="0"/>
        <a:ea typeface="+mn-ea"/>
        <a:cs typeface="+mn-cs"/>
      </a:defRPr>
    </a:lvl4pPr>
    <a:lvl5pPr marL="7372775" algn="l" defTabSz="3686388" rtl="0" eaLnBrk="1" latinLnBrk="0" hangingPunct="1">
      <a:defRPr sz="4800" b="0" i="0" kern="1200">
        <a:solidFill>
          <a:schemeClr val="tx1"/>
        </a:solidFill>
        <a:latin typeface="Verdana Regular" charset="0"/>
        <a:ea typeface="+mn-ea"/>
        <a:cs typeface="+mn-cs"/>
      </a:defRPr>
    </a:lvl5pPr>
    <a:lvl6pPr marL="9215969" algn="l" defTabSz="3686388" rtl="0" eaLnBrk="1" latinLnBrk="0" hangingPunct="1">
      <a:defRPr sz="4800" kern="1200">
        <a:solidFill>
          <a:schemeClr val="tx1"/>
        </a:solidFill>
        <a:latin typeface="+mn-lt"/>
        <a:ea typeface="+mn-ea"/>
        <a:cs typeface="+mn-cs"/>
      </a:defRPr>
    </a:lvl6pPr>
    <a:lvl7pPr marL="11059163" algn="l" defTabSz="3686388" rtl="0" eaLnBrk="1" latinLnBrk="0" hangingPunct="1">
      <a:defRPr sz="4800" kern="1200">
        <a:solidFill>
          <a:schemeClr val="tx1"/>
        </a:solidFill>
        <a:latin typeface="+mn-lt"/>
        <a:ea typeface="+mn-ea"/>
        <a:cs typeface="+mn-cs"/>
      </a:defRPr>
    </a:lvl7pPr>
    <a:lvl8pPr marL="12902357" algn="l" defTabSz="3686388" rtl="0" eaLnBrk="1" latinLnBrk="0" hangingPunct="1">
      <a:defRPr sz="4800" kern="1200">
        <a:solidFill>
          <a:schemeClr val="tx1"/>
        </a:solidFill>
        <a:latin typeface="+mn-lt"/>
        <a:ea typeface="+mn-ea"/>
        <a:cs typeface="+mn-cs"/>
      </a:defRPr>
    </a:lvl8pPr>
    <a:lvl9pPr marL="14745551" algn="l" defTabSz="3686388" rtl="0" eaLnBrk="1" latinLnBrk="0" hangingPunct="1">
      <a:defRPr sz="4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2304713" y="9976466"/>
            <a:ext cx="19243675" cy="12045642"/>
          </a:xfrm>
          <a:prstGeom prst="rect">
            <a:avLst/>
          </a:prstGeom>
        </p:spPr>
        <p:txBody>
          <a:bodyPr vert="horz"/>
          <a:lstStyle>
            <a:lvl1pPr>
              <a:defRPr sz="9600">
                <a:latin typeface="Verdana"/>
                <a:cs typeface="Verdana"/>
              </a:defRPr>
            </a:lvl1pPr>
          </a:lstStyle>
          <a:p>
            <a:endParaRPr lang="en-US"/>
          </a:p>
        </p:txBody>
      </p:sp>
      <p:sp>
        <p:nvSpPr>
          <p:cNvPr id="6" name="Picture Placeholder 4"/>
          <p:cNvSpPr>
            <a:spLocks noGrp="1"/>
          </p:cNvSpPr>
          <p:nvPr>
            <p:ph type="pic" sz="quarter" idx="11"/>
          </p:nvPr>
        </p:nvSpPr>
        <p:spPr>
          <a:xfrm>
            <a:off x="33934400" y="22022108"/>
            <a:ext cx="7994507" cy="9101138"/>
          </a:xfrm>
          <a:prstGeom prst="rect">
            <a:avLst/>
          </a:prstGeom>
        </p:spPr>
        <p:txBody>
          <a:bodyPr vert="horz"/>
          <a:lstStyle>
            <a:lvl1pPr>
              <a:defRPr sz="9600">
                <a:latin typeface="Verdana"/>
                <a:cs typeface="Verdana"/>
              </a:defRPr>
            </a:lvl1p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732758" y="1731788"/>
            <a:ext cx="42425683" cy="30491668"/>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Verdana Regular" charset="0"/>
            </a:endParaRPr>
          </a:p>
        </p:txBody>
      </p:sp>
      <p:sp>
        <p:nvSpPr>
          <p:cNvPr id="11" name="Rectangle 10"/>
          <p:cNvSpPr/>
          <p:nvPr userDrawn="1"/>
        </p:nvSpPr>
        <p:spPr>
          <a:xfrm>
            <a:off x="32804491" y="1731788"/>
            <a:ext cx="10353950" cy="3049166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Verdana Regular" charset="0"/>
            </a:endParaRPr>
          </a:p>
        </p:txBody>
      </p:sp>
      <p:sp>
        <p:nvSpPr>
          <p:cNvPr id="33" name="Rectangle 32"/>
          <p:cNvSpPr/>
          <p:nvPr userDrawn="1"/>
        </p:nvSpPr>
        <p:spPr>
          <a:xfrm>
            <a:off x="9988062" y="720448"/>
            <a:ext cx="33170379" cy="1828799"/>
          </a:xfrm>
          <a:prstGeom prst="rect">
            <a:avLst/>
          </a:prstGeom>
          <a:solidFill>
            <a:srgbClr val="F3BF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Title 1"/>
          <p:cNvSpPr txBox="1">
            <a:spLocks/>
          </p:cNvSpPr>
          <p:nvPr userDrawn="1"/>
        </p:nvSpPr>
        <p:spPr>
          <a:xfrm>
            <a:off x="12280010" y="758646"/>
            <a:ext cx="30878431"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r>
              <a:rPr lang="en-US" sz="5400" cap="none" spc="520" baseline="0">
                <a:latin typeface="Impact" charset="0"/>
                <a:ea typeface="Impact" charset="0"/>
                <a:cs typeface="Impact" charset="0"/>
              </a:rPr>
              <a:t>Electrical Engineering and Computer Science</a:t>
            </a:r>
          </a:p>
        </p:txBody>
      </p:sp>
      <p:sp>
        <p:nvSpPr>
          <p:cNvPr id="10" name="Rectangle 9"/>
          <p:cNvSpPr/>
          <p:nvPr/>
        </p:nvSpPr>
        <p:spPr>
          <a:xfrm>
            <a:off x="732758" y="1731788"/>
            <a:ext cx="10353950" cy="30491668"/>
          </a:xfrm>
          <a:prstGeom prst="rect">
            <a:avLst/>
          </a:prstGeom>
          <a:solidFill>
            <a:srgbClr val="E055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Verdana Regular" charset="0"/>
            </a:endParaRPr>
          </a:p>
        </p:txBody>
      </p:sp>
      <p:pic>
        <p:nvPicPr>
          <p:cNvPr id="2" name="Picture 1" descr="OSU_horizontal_2C_W_over_B.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400021" y="28559364"/>
            <a:ext cx="7046627" cy="2247216"/>
          </a:xfrm>
          <a:prstGeom prst="rect">
            <a:avLst/>
          </a:prstGeom>
        </p:spPr>
      </p:pic>
      <p:cxnSp>
        <p:nvCxnSpPr>
          <p:cNvPr id="14" name="Straight Connector 13"/>
          <p:cNvCxnSpPr/>
          <p:nvPr userDrawn="1"/>
        </p:nvCxnSpPr>
        <p:spPr>
          <a:xfrm flipV="1">
            <a:off x="11086708"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userDrawn="1"/>
        </p:nvSpPr>
        <p:spPr>
          <a:xfrm>
            <a:off x="9486509"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a:solidFill>
                  <a:schemeClr val="tx1"/>
                </a:solidFill>
                <a:latin typeface="Verdana Regular" charset="0"/>
                <a:cs typeface="Verdana Regular" charset="0"/>
              </a:rPr>
              <a:t>FOLD</a:t>
            </a:r>
          </a:p>
        </p:txBody>
      </p:sp>
      <p:cxnSp>
        <p:nvCxnSpPr>
          <p:cNvPr id="16" name="Straight Connector 15"/>
          <p:cNvCxnSpPr/>
          <p:nvPr userDrawn="1"/>
        </p:nvCxnSpPr>
        <p:spPr>
          <a:xfrm flipV="1">
            <a:off x="32804490" y="-1930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userDrawn="1"/>
        </p:nvSpPr>
        <p:spPr>
          <a:xfrm>
            <a:off x="31204291" y="-3200400"/>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a:solidFill>
                  <a:schemeClr val="tx1"/>
                </a:solidFill>
                <a:latin typeface="Verdana Regular" charset="0"/>
                <a:cs typeface="Verdana Regular" charset="0"/>
              </a:rPr>
              <a:t>FOLD</a:t>
            </a:r>
          </a:p>
        </p:txBody>
      </p:sp>
      <p:cxnSp>
        <p:nvCxnSpPr>
          <p:cNvPr id="19" name="Straight Connector 18"/>
          <p:cNvCxnSpPr/>
          <p:nvPr userDrawn="1"/>
        </p:nvCxnSpPr>
        <p:spPr>
          <a:xfrm flipV="1">
            <a:off x="11048216"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userDrawn="1"/>
        </p:nvSpPr>
        <p:spPr>
          <a:xfrm>
            <a:off x="9446648"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a:solidFill>
                  <a:schemeClr val="tx1"/>
                </a:solidFill>
                <a:latin typeface="Verdana Regular" charset="0"/>
                <a:cs typeface="Verdana Regular" charset="0"/>
              </a:rPr>
              <a:t>FOLD</a:t>
            </a:r>
          </a:p>
        </p:txBody>
      </p:sp>
      <p:cxnSp>
        <p:nvCxnSpPr>
          <p:cNvPr id="21" name="Straight Connector 20"/>
          <p:cNvCxnSpPr/>
          <p:nvPr userDrawn="1"/>
        </p:nvCxnSpPr>
        <p:spPr>
          <a:xfrm flipV="1">
            <a:off x="32805859" y="33172400"/>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2" name="Title 1"/>
          <p:cNvSpPr txBox="1">
            <a:spLocks/>
          </p:cNvSpPr>
          <p:nvPr userDrawn="1"/>
        </p:nvSpPr>
        <p:spPr>
          <a:xfrm>
            <a:off x="31204291" y="34899602"/>
            <a:ext cx="3200400" cy="1168399"/>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r>
              <a:rPr lang="en-US" sz="5400" b="0" i="0" cap="none" spc="170">
                <a:solidFill>
                  <a:schemeClr val="tx1"/>
                </a:solidFill>
                <a:latin typeface="Verdana Regular" charset="0"/>
                <a:cs typeface="Verdana Regular" charset="0"/>
              </a:rPr>
              <a:t>FOLD</a:t>
            </a:r>
          </a:p>
        </p:txBody>
      </p:sp>
      <p:cxnSp>
        <p:nvCxnSpPr>
          <p:cNvPr id="23" name="Straight Connector 22"/>
          <p:cNvCxnSpPr/>
          <p:nvPr userDrawn="1"/>
        </p:nvCxnSpPr>
        <p:spPr>
          <a:xfrm rot="16200000" flipV="1">
            <a:off x="-1092201" y="25473947"/>
            <a:ext cx="0" cy="167640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userDrawn="1"/>
        </p:nvSpPr>
        <p:spPr>
          <a:xfrm>
            <a:off x="-6807200" y="25041022"/>
            <a:ext cx="4876798" cy="254225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ctr">
              <a:lnSpc>
                <a:spcPct val="120000"/>
              </a:lnSpc>
            </a:pPr>
            <a:r>
              <a:rPr lang="en-US" sz="5400" b="0" i="0" cap="none" spc="170">
                <a:solidFill>
                  <a:schemeClr val="tx1"/>
                </a:solidFill>
                <a:latin typeface="Verdana Regular" charset="0"/>
                <a:cs typeface="Verdana Regular" charset="0"/>
              </a:rPr>
              <a:t>NO</a:t>
            </a:r>
            <a:r>
              <a:rPr lang="en-US" sz="5400" b="0" i="0" cap="none" spc="170" baseline="0">
                <a:solidFill>
                  <a:schemeClr val="tx1"/>
                </a:solidFill>
                <a:latin typeface="Verdana Regular" charset="0"/>
                <a:cs typeface="Verdana Regular" charset="0"/>
              </a:rPr>
              <a:t> TEXT </a:t>
            </a:r>
          </a:p>
          <a:p>
            <a:pPr algn="ctr">
              <a:lnSpc>
                <a:spcPct val="120000"/>
              </a:lnSpc>
            </a:pPr>
            <a:r>
              <a:rPr lang="en-US" sz="5400" b="0" i="0" cap="none" spc="170" baseline="0">
                <a:solidFill>
                  <a:schemeClr val="tx1"/>
                </a:solidFill>
                <a:latin typeface="Verdana Regular" charset="0"/>
                <a:cs typeface="Verdana Regular" charset="0"/>
              </a:rPr>
              <a:t>IN ORANGE BOX BELOW THIS LINE</a:t>
            </a:r>
            <a:endParaRPr lang="en-US" sz="5400" b="0" i="0" cap="none" spc="170">
              <a:solidFill>
                <a:schemeClr val="tx1"/>
              </a:solidFill>
              <a:latin typeface="Verdana Regular" charset="0"/>
              <a:cs typeface="Verdana Regular" charset="0"/>
            </a:endParaRPr>
          </a:p>
        </p:txBody>
      </p:sp>
      <p:sp>
        <p:nvSpPr>
          <p:cNvPr id="8" name="Rectangle 7"/>
          <p:cNvSpPr/>
          <p:nvPr/>
        </p:nvSpPr>
        <p:spPr>
          <a:xfrm>
            <a:off x="732759" y="720448"/>
            <a:ext cx="10353950" cy="1828799"/>
          </a:xfrm>
          <a:prstGeom prst="rect">
            <a:avLst/>
          </a:prstGeom>
          <a:solidFill>
            <a:srgbClr val="2121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Verdana Regular" charset="0"/>
            </a:endParaRPr>
          </a:p>
        </p:txBody>
      </p:sp>
      <p:sp>
        <p:nvSpPr>
          <p:cNvPr id="24" name="Title 1"/>
          <p:cNvSpPr txBox="1">
            <a:spLocks/>
          </p:cNvSpPr>
          <p:nvPr userDrawn="1"/>
        </p:nvSpPr>
        <p:spPr>
          <a:xfrm>
            <a:off x="1920240" y="758646"/>
            <a:ext cx="11897360"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fontAlgn="ctr">
              <a:spcBef>
                <a:spcPts val="0"/>
              </a:spcBef>
            </a:pPr>
            <a:r>
              <a:rPr lang="en-US" sz="5400" spc="520" baseline="0">
                <a:latin typeface="Impact" charset="0"/>
                <a:ea typeface="Impact" charset="0"/>
                <a:cs typeface="Impact" charset="0"/>
              </a:rPr>
              <a:t>COLLEGE OF ENGINEERING</a:t>
            </a:r>
          </a:p>
        </p:txBody>
      </p:sp>
    </p:spTree>
    <p:extLst>
      <p:ext uri="{BB962C8B-B14F-4D97-AF65-F5344CB8AC3E}">
        <p14:creationId xmlns:p14="http://schemas.microsoft.com/office/powerpoint/2010/main" val="1779730269"/>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eg"/><Relationship Id="rId13"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7.jpeg"/><Relationship Id="rId12"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11" Type="http://schemas.microsoft.com/office/2007/relationships/hdphoto" Target="../media/hdphoto1.wdp"/><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16"/>
          <p:cNvSpPr txBox="1">
            <a:spLocks/>
          </p:cNvSpPr>
          <p:nvPr/>
        </p:nvSpPr>
        <p:spPr>
          <a:xfrm>
            <a:off x="23405649" y="26520653"/>
            <a:ext cx="9418320" cy="677108"/>
          </a:xfrm>
          <a:prstGeom prst="rect">
            <a:avLst/>
          </a:prstGeom>
        </p:spPr>
        <p:txBody>
          <a:bodyPr wrap="square" lIns="0" tIns="0" rIns="0" bIns="0" anchor="t">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dirty="0">
                <a:solidFill>
                  <a:srgbClr val="E05529"/>
                </a:solidFill>
                <a:latin typeface="Verdana Regular"/>
              </a:rPr>
              <a:t>Visualize, Compare, Store</a:t>
            </a:r>
            <a:endParaRPr lang="en-US" dirty="0">
              <a:solidFill>
                <a:srgbClr val="E05529"/>
              </a:solidFill>
              <a:latin typeface="Verdana Regular" charset="0"/>
            </a:endParaRPr>
          </a:p>
        </p:txBody>
      </p:sp>
      <p:sp>
        <p:nvSpPr>
          <p:cNvPr id="7" name="Text Placeholder 18"/>
          <p:cNvSpPr txBox="1">
            <a:spLocks/>
          </p:cNvSpPr>
          <p:nvPr/>
        </p:nvSpPr>
        <p:spPr>
          <a:xfrm>
            <a:off x="23587564" y="27193237"/>
            <a:ext cx="9029360" cy="3103821"/>
          </a:xfrm>
          <a:prstGeom prst="rect">
            <a:avLst/>
          </a:prstGeom>
        </p:spPr>
        <p:txBody>
          <a:bodyPr wrap="square" lIns="0" tIns="0" rIns="0" bIns="0" anchor="t">
            <a:spAutoFit/>
          </a:bodyPr>
          <a:lstStyle>
            <a:lvl1pPr marL="0" indent="0" algn="l" defTabSz="4389120" rtl="0" eaLnBrk="1" latinLnBrk="0" hangingPunct="1">
              <a:lnSpc>
                <a:spcPts val="3360"/>
              </a:lnSpc>
              <a:spcBef>
                <a:spcPts val="0"/>
              </a:spcBef>
              <a:spcAft>
                <a:spcPts val="800"/>
              </a:spcAft>
              <a:buFontTx/>
              <a:buNone/>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1152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a:latin typeface="Verdana Regular"/>
              </a:rPr>
              <a:t>The goal to enable biochemists to learn and contribute to the venom protein database is accomplished in a few main steps within this site. Users can upload their proteins (Fig 2), Search and filter proteins (Fig 3), visualize and analyze proteins and their 3D structures (Fig 4), compare between protein models (Fig 1).</a:t>
            </a:r>
          </a:p>
        </p:txBody>
      </p:sp>
      <p:sp>
        <p:nvSpPr>
          <p:cNvPr id="10" name="Text Placeholder 16"/>
          <p:cNvSpPr txBox="1">
            <a:spLocks/>
          </p:cNvSpPr>
          <p:nvPr/>
        </p:nvSpPr>
        <p:spPr>
          <a:xfrm>
            <a:off x="1275063" y="2961403"/>
            <a:ext cx="9699957" cy="664797"/>
          </a:xfrm>
          <a:prstGeom prst="rect">
            <a:avLst/>
          </a:prstGeom>
        </p:spPr>
        <p:txBody>
          <a:bodyPr wrap="square" lIns="0" tIns="0" rIns="0" bIns="0" anchor="t">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a:solidFill>
                  <a:srgbClr val="FFFFFF"/>
                </a:solidFill>
                <a:latin typeface="Verdana Regular"/>
              </a:rPr>
              <a:t>The </a:t>
            </a:r>
            <a:r>
              <a:rPr lang="en-US">
                <a:solidFill>
                  <a:srgbClr val="FFFFFF"/>
                </a:solidFill>
                <a:latin typeface="Verdana"/>
                <a:ea typeface="Verdana"/>
              </a:rPr>
              <a:t>Wikipedia </a:t>
            </a:r>
            <a:r>
              <a:rPr lang="en-US">
                <a:solidFill>
                  <a:srgbClr val="FFFFFF"/>
                </a:solidFill>
                <a:latin typeface="Verdana Regular"/>
              </a:rPr>
              <a:t>of </a:t>
            </a:r>
            <a:r>
              <a:rPr lang="en-US" err="1">
                <a:solidFill>
                  <a:srgbClr val="FFFFFF"/>
                </a:solidFill>
                <a:latin typeface="Verdana Regular"/>
              </a:rPr>
              <a:t>venomE</a:t>
            </a:r>
            <a:endParaRPr lang="en-US">
              <a:solidFill>
                <a:srgbClr val="FFFFFF"/>
              </a:solidFill>
              <a:latin typeface="Verdana Regular"/>
            </a:endParaRPr>
          </a:p>
        </p:txBody>
      </p:sp>
      <p:sp>
        <p:nvSpPr>
          <p:cNvPr id="11" name="Text Placeholder 18"/>
          <p:cNvSpPr txBox="1">
            <a:spLocks/>
          </p:cNvSpPr>
          <p:nvPr/>
        </p:nvSpPr>
        <p:spPr>
          <a:xfrm>
            <a:off x="1072051" y="3634053"/>
            <a:ext cx="9652344" cy="24023308"/>
          </a:xfrm>
          <a:prstGeom prst="rect">
            <a:avLst/>
          </a:prstGeom>
        </p:spPr>
        <p:txBody>
          <a:bodyPr wrap="square" lIns="0" tIns="0" rIns="0" bIns="0" anchor="t">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marL="0" indent="0">
              <a:spcAft>
                <a:spcPts val="2600"/>
              </a:spcAft>
              <a:buNone/>
            </a:pPr>
            <a:r>
              <a:rPr lang="en-US" sz="3200" b="1" dirty="0">
                <a:solidFill>
                  <a:schemeClr val="bg1"/>
                </a:solidFill>
                <a:latin typeface="Verdana"/>
                <a:ea typeface="Verdana"/>
                <a:cs typeface="Verdana" charset="0"/>
              </a:rPr>
              <a:t>Where it Started</a:t>
            </a:r>
            <a:endParaRPr lang="en-US" sz="3200" b="1" dirty="0">
              <a:solidFill>
                <a:schemeClr val="bg1"/>
              </a:solidFill>
              <a:latin typeface="Verdana"/>
              <a:ea typeface="Verdana" charset="0"/>
              <a:cs typeface="Verdana" charset="0"/>
            </a:endParaRPr>
          </a:p>
          <a:p>
            <a:pPr>
              <a:spcAft>
                <a:spcPts val="2600"/>
              </a:spcAft>
            </a:pPr>
            <a:r>
              <a:rPr lang="en-US" dirty="0">
                <a:solidFill>
                  <a:schemeClr val="bg1"/>
                </a:solidFill>
                <a:latin typeface="Verdana"/>
                <a:ea typeface="Verdana"/>
                <a:cs typeface="Verdana" charset="0"/>
              </a:rPr>
              <a:t>Researchers at OSU's </a:t>
            </a:r>
            <a:r>
              <a:rPr lang="en-US" dirty="0" err="1">
                <a:solidFill>
                  <a:schemeClr val="bg1"/>
                </a:solidFill>
                <a:latin typeface="Verdana"/>
                <a:ea typeface="Verdana"/>
                <a:cs typeface="Verdana" charset="0"/>
              </a:rPr>
              <a:t>Venome</a:t>
            </a:r>
            <a:r>
              <a:rPr lang="en-US" dirty="0">
                <a:solidFill>
                  <a:schemeClr val="bg1"/>
                </a:solidFill>
                <a:latin typeface="Verdana"/>
                <a:ea typeface="Verdana"/>
                <a:cs typeface="Verdana" charset="0"/>
              </a:rPr>
              <a:t> Biochemistry Lab (</a:t>
            </a:r>
            <a:r>
              <a:rPr lang="en-US" i="1" dirty="0">
                <a:solidFill>
                  <a:schemeClr val="bg1"/>
                </a:solidFill>
                <a:latin typeface="Verdana"/>
                <a:ea typeface="Verdana"/>
                <a:cs typeface="Verdana" charset="0"/>
              </a:rPr>
              <a:t>Venom Lab</a:t>
            </a:r>
            <a:r>
              <a:rPr lang="en-US" dirty="0">
                <a:solidFill>
                  <a:schemeClr val="bg1"/>
                </a:solidFill>
                <a:latin typeface="Verdana"/>
                <a:ea typeface="Verdana"/>
                <a:cs typeface="Verdana" charset="0"/>
              </a:rPr>
              <a:t>) needed a way to store, compare, analyze, and share their sequenced venom proteins.</a:t>
            </a:r>
            <a:endParaRPr lang="en-US" i="1" dirty="0">
              <a:solidFill>
                <a:schemeClr val="bg1"/>
              </a:solidFill>
              <a:latin typeface="Verdana"/>
              <a:ea typeface="Verdana" charset="0"/>
              <a:cs typeface="Verdana" charset="0"/>
            </a:endParaRPr>
          </a:p>
          <a:p>
            <a:pPr>
              <a:spcAft>
                <a:spcPts val="2600"/>
              </a:spcAft>
            </a:pPr>
            <a:r>
              <a:rPr lang="en-US" dirty="0">
                <a:solidFill>
                  <a:schemeClr val="bg1"/>
                </a:solidFill>
                <a:latin typeface="Verdana"/>
                <a:ea typeface="Verdana"/>
                <a:cs typeface="Verdana" charset="0"/>
              </a:rPr>
              <a:t>Last year's capstone team created a public-facing website to share articles and protein prediction models, with a database of over 400 proteins sequences which can be searched or filtered, and integration of visualization tools Mol*, </a:t>
            </a:r>
            <a:r>
              <a:rPr lang="en-US" dirty="0" err="1">
                <a:solidFill>
                  <a:schemeClr val="bg1"/>
                </a:solidFill>
                <a:latin typeface="Verdana"/>
                <a:ea typeface="Verdana"/>
                <a:cs typeface="Verdana" charset="0"/>
              </a:rPr>
              <a:t>Foldseek</a:t>
            </a:r>
            <a:r>
              <a:rPr lang="en-US" dirty="0">
                <a:solidFill>
                  <a:schemeClr val="bg1"/>
                </a:solidFill>
                <a:latin typeface="Verdana"/>
                <a:ea typeface="Verdana"/>
                <a:cs typeface="Verdana" charset="0"/>
              </a:rPr>
              <a:t>, and TM-Align.</a:t>
            </a:r>
          </a:p>
          <a:p>
            <a:pPr marL="0" indent="0">
              <a:spcAft>
                <a:spcPts val="2600"/>
              </a:spcAft>
              <a:buNone/>
            </a:pPr>
            <a:r>
              <a:rPr lang="en-US" sz="3200" b="1" dirty="0">
                <a:solidFill>
                  <a:schemeClr val="bg1"/>
                </a:solidFill>
                <a:latin typeface="Verdana"/>
                <a:ea typeface="Verdana"/>
                <a:cs typeface="Verdana" charset="0"/>
              </a:rPr>
              <a:t>Features</a:t>
            </a:r>
            <a:endParaRPr lang="en-US" sz="3200" b="1" dirty="0">
              <a:solidFill>
                <a:schemeClr val="bg1"/>
              </a:solidFill>
              <a:latin typeface="Verdana"/>
              <a:ea typeface="Verdana" charset="0"/>
              <a:cs typeface="Verdana" charset="0"/>
            </a:endParaRPr>
          </a:p>
          <a:p>
            <a:pPr>
              <a:spcAft>
                <a:spcPts val="2600"/>
              </a:spcAft>
            </a:pPr>
            <a:r>
              <a:rPr lang="en-US" dirty="0">
                <a:solidFill>
                  <a:schemeClr val="bg1"/>
                </a:solidFill>
                <a:latin typeface="Verdana"/>
                <a:ea typeface="Verdana"/>
                <a:cs typeface="Verdana" charset="0"/>
              </a:rPr>
              <a:t>This year, we focused on improving user experience and expanding features for website management.</a:t>
            </a:r>
            <a:endParaRPr lang="en-US" dirty="0">
              <a:solidFill>
                <a:schemeClr val="bg1"/>
              </a:solidFill>
              <a:latin typeface="Verdana"/>
              <a:ea typeface="Verdana" charset="0"/>
              <a:cs typeface="Verdana" charset="0"/>
            </a:endParaRPr>
          </a:p>
          <a:p>
            <a:pPr>
              <a:spcAft>
                <a:spcPts val="2600"/>
              </a:spcAft>
            </a:pPr>
            <a:r>
              <a:rPr lang="en-US" dirty="0">
                <a:solidFill>
                  <a:schemeClr val="bg1"/>
                </a:solidFill>
                <a:latin typeface="Verdana"/>
                <a:ea typeface="Verdana"/>
                <a:cs typeface="Verdana" charset="0"/>
              </a:rPr>
              <a:t>PDB Comparisons – The Protein Database is the largest database of proteins on the internet. We integrated the ability to find patterns between our and their proteins. </a:t>
            </a:r>
          </a:p>
          <a:p>
            <a:pPr>
              <a:spcAft>
                <a:spcPts val="2600"/>
              </a:spcAft>
            </a:pPr>
            <a:r>
              <a:rPr lang="en-US" dirty="0">
                <a:solidFill>
                  <a:schemeClr val="bg1"/>
                </a:solidFill>
                <a:latin typeface="Verdana"/>
                <a:ea typeface="Verdana"/>
                <a:cs typeface="Verdana" charset="0"/>
              </a:rPr>
              <a:t>User account creation – Users can create their own accounts, which are automatically added to our user database. We also added an "admin" type of accounts that can approve protein sequences uploaded by users.</a:t>
            </a:r>
          </a:p>
          <a:p>
            <a:pPr>
              <a:spcAft>
                <a:spcPts val="2600"/>
              </a:spcAft>
            </a:pPr>
            <a:r>
              <a:rPr lang="en-US" dirty="0">
                <a:solidFill>
                  <a:schemeClr val="bg1"/>
                </a:solidFill>
                <a:latin typeface="Verdana"/>
                <a:ea typeface="Verdana"/>
                <a:cs typeface="Verdana" charset="0"/>
              </a:rPr>
              <a:t>User-uploaded proteins – Users can upload proteins, which are added to the website and database if approved. Users can see who uploaded a protein, and each user has a collection of proteins they have uploaded.</a:t>
            </a:r>
          </a:p>
          <a:p>
            <a:pPr>
              <a:spcAft>
                <a:spcPts val="2600"/>
              </a:spcAft>
            </a:pPr>
            <a:r>
              <a:rPr lang="en-US" dirty="0">
                <a:solidFill>
                  <a:schemeClr val="bg1"/>
                </a:solidFill>
                <a:latin typeface="Verdana"/>
                <a:ea typeface="Verdana"/>
                <a:cs typeface="Verdana" charset="0"/>
              </a:rPr>
              <a:t>Articles – These articles give other users a chance to learn more about research being performed around the country at other labs. </a:t>
            </a:r>
          </a:p>
          <a:p>
            <a:pPr>
              <a:spcAft>
                <a:spcPts val="2600"/>
              </a:spcAft>
            </a:pPr>
            <a:r>
              <a:rPr lang="en-US" dirty="0">
                <a:solidFill>
                  <a:schemeClr val="bg1"/>
                </a:solidFill>
                <a:latin typeface="Verdana"/>
                <a:ea typeface="Verdana"/>
                <a:cs typeface="Verdana" charset="0"/>
              </a:rPr>
              <a:t>Search and Filter Expansion – We decided it would help users search through the large database if they had the ability to sort by different attributes, and search based on atom count.</a:t>
            </a:r>
          </a:p>
          <a:p>
            <a:pPr>
              <a:spcAft>
                <a:spcPts val="2600"/>
              </a:spcAft>
            </a:pPr>
            <a:r>
              <a:rPr lang="en-US" dirty="0">
                <a:solidFill>
                  <a:schemeClr val="bg1"/>
                </a:solidFill>
                <a:latin typeface="Verdana"/>
                <a:ea typeface="Verdana"/>
                <a:cs typeface="Verdana" charset="0"/>
              </a:rPr>
              <a:t>AlphaFold3 – In May 2024, Google DeepMind's AlphaFold3 was released. In November, it became available for </a:t>
            </a:r>
            <a:r>
              <a:rPr lang="en-US" dirty="0" err="1">
                <a:solidFill>
                  <a:schemeClr val="bg1"/>
                </a:solidFill>
                <a:latin typeface="Verdana"/>
                <a:ea typeface="Verdana"/>
                <a:cs typeface="Verdana" charset="0"/>
              </a:rPr>
              <a:t>for</a:t>
            </a:r>
            <a:r>
              <a:rPr lang="en-US" dirty="0">
                <a:solidFill>
                  <a:schemeClr val="bg1"/>
                </a:solidFill>
                <a:latin typeface="Verdana"/>
                <a:ea typeface="Verdana"/>
                <a:cs typeface="Verdana" charset="0"/>
              </a:rPr>
              <a:t> community use. Our website now supports visual comparison and storage between AlphaFold2 and AlphaFold3 predictions.</a:t>
            </a:r>
          </a:p>
          <a:p>
            <a:pPr marL="0" indent="0">
              <a:spcAft>
                <a:spcPts val="2600"/>
              </a:spcAft>
              <a:buNone/>
            </a:pPr>
            <a:r>
              <a:rPr lang="en-US" sz="3200" b="1" dirty="0">
                <a:solidFill>
                  <a:schemeClr val="bg1"/>
                </a:solidFill>
                <a:latin typeface="Verdana"/>
                <a:ea typeface="Verdana"/>
                <a:cs typeface="Verdana" charset="0"/>
              </a:rPr>
              <a:t>Where do we go from here?</a:t>
            </a:r>
            <a:r>
              <a:rPr lang="en-US" dirty="0">
                <a:solidFill>
                  <a:schemeClr val="bg1"/>
                </a:solidFill>
                <a:latin typeface="Verdana"/>
                <a:ea typeface="Verdana"/>
                <a:cs typeface="Verdana" charset="0"/>
              </a:rPr>
              <a:t> </a:t>
            </a:r>
          </a:p>
          <a:p>
            <a:pPr>
              <a:spcAft>
                <a:spcPts val="2600"/>
              </a:spcAft>
            </a:pPr>
            <a:r>
              <a:rPr lang="en-US" dirty="0">
                <a:solidFill>
                  <a:schemeClr val="bg1"/>
                </a:solidFill>
                <a:latin typeface="Verdana"/>
                <a:ea typeface="Verdana"/>
                <a:cs typeface="Verdana" charset="0"/>
              </a:rPr>
              <a:t>Future prepping our project is our big goal for now. Another team will likely be taking on this project next year, so we want to make sure they have as many resources as possible.</a:t>
            </a:r>
            <a:endParaRPr lang="en-US" dirty="0">
              <a:solidFill>
                <a:schemeClr val="bg1"/>
              </a:solidFill>
              <a:latin typeface="Verdana"/>
              <a:ea typeface="Verdana" charset="0"/>
              <a:cs typeface="Verdana" charset="0"/>
            </a:endParaRPr>
          </a:p>
        </p:txBody>
      </p:sp>
      <p:sp>
        <p:nvSpPr>
          <p:cNvPr id="12" name="Title 1"/>
          <p:cNvSpPr txBox="1">
            <a:spLocks/>
          </p:cNvSpPr>
          <p:nvPr/>
        </p:nvSpPr>
        <p:spPr>
          <a:xfrm>
            <a:off x="12292012" y="3332768"/>
            <a:ext cx="19544200" cy="1542674"/>
          </a:xfrm>
          <a:prstGeom prst="rect">
            <a:avLst/>
          </a:prstGeom>
        </p:spPr>
        <p:txBody>
          <a:bodyPr wrap="square" lIns="0" tIns="0" rIns="0" bIns="0" anchor="t" anchorCtr="0">
            <a:noAutofit/>
          </a:bodyPr>
          <a:lstStyle>
            <a:lvl1pPr algn="l" defTabSz="4389120" rtl="0" eaLnBrk="1" latinLnBrk="0" hangingPunct="1">
              <a:lnSpc>
                <a:spcPct val="90000"/>
              </a:lnSpc>
              <a:spcBef>
                <a:spcPct val="0"/>
              </a:spcBef>
              <a:buNone/>
              <a:defRPr sz="12500" kern="1200" cap="all" baseline="0">
                <a:solidFill>
                  <a:schemeClr val="tx2"/>
                </a:solidFill>
                <a:latin typeface="Stratum2 Bold" charset="0"/>
                <a:ea typeface="+mj-ea"/>
                <a:cs typeface="+mj-cs"/>
              </a:defRPr>
            </a:lvl1pPr>
          </a:lstStyle>
          <a:p>
            <a:pPr algn="ctr"/>
            <a:r>
              <a:rPr lang="en-US" spc="100">
                <a:solidFill>
                  <a:srgbClr val="E05529"/>
                </a:solidFill>
                <a:latin typeface="Impact"/>
                <a:ea typeface="Impact" charset="0"/>
                <a:cs typeface="Impact" charset="0"/>
              </a:rPr>
              <a:t>The unknown Venome</a:t>
            </a:r>
            <a:endParaRPr lang="en-US" spc="100">
              <a:solidFill>
                <a:srgbClr val="E05529"/>
              </a:solidFill>
              <a:latin typeface="Impact"/>
            </a:endParaRPr>
          </a:p>
        </p:txBody>
      </p:sp>
      <p:sp>
        <p:nvSpPr>
          <p:cNvPr id="13" name="Subtitle 2"/>
          <p:cNvSpPr txBox="1">
            <a:spLocks/>
          </p:cNvSpPr>
          <p:nvPr/>
        </p:nvSpPr>
        <p:spPr>
          <a:xfrm>
            <a:off x="12292012" y="5284651"/>
            <a:ext cx="19636407" cy="3729190"/>
          </a:xfrm>
          <a:prstGeom prst="rect">
            <a:avLst/>
          </a:prstGeom>
        </p:spPr>
        <p:txBody>
          <a:bodyPr lIns="0" tIns="0" rIns="0" bIns="0" anchor="t"/>
          <a:lstStyle>
            <a:lvl1pPr marL="0" indent="0" algn="l" defTabSz="4389120" rtl="0" eaLnBrk="1" latinLnBrk="0" hangingPunct="1">
              <a:lnSpc>
                <a:spcPts val="8640"/>
              </a:lnSpc>
              <a:spcBef>
                <a:spcPts val="4800"/>
              </a:spcBef>
              <a:buFont typeface="Arial" panose="020B0604020202020204" pitchFamily="34" charset="0"/>
              <a:buNone/>
              <a:defRPr sz="6600" b="0" i="0" kern="1200" spc="200" baseline="0">
                <a:solidFill>
                  <a:schemeClr val="tx1"/>
                </a:solidFill>
                <a:latin typeface="Rufina-Stencil-Regular"/>
                <a:ea typeface="+mn-ea"/>
                <a:cs typeface="Rufina-Stencil-Regular"/>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pPr algn="ctr"/>
            <a:r>
              <a:rPr lang="en-US">
                <a:latin typeface="Georgia"/>
                <a:ea typeface="Georgia" charset="0"/>
                <a:cs typeface="Georgia" charset="0"/>
              </a:rPr>
              <a:t>A Website to Connect Biochemists Across the Country, Designed for Research and Sharing</a:t>
            </a:r>
            <a:endParaRPr lang="en-US">
              <a:latin typeface="Georgia" charset="0"/>
              <a:ea typeface="Georgia" charset="0"/>
              <a:cs typeface="Georgia" charset="0"/>
            </a:endParaRPr>
          </a:p>
        </p:txBody>
      </p:sp>
      <p:sp>
        <p:nvSpPr>
          <p:cNvPr id="14" name="Text Placeholder 16"/>
          <p:cNvSpPr txBox="1">
            <a:spLocks/>
          </p:cNvSpPr>
          <p:nvPr/>
        </p:nvSpPr>
        <p:spPr>
          <a:xfrm>
            <a:off x="33671809" y="13084459"/>
            <a:ext cx="8158690" cy="677108"/>
          </a:xfrm>
          <a:prstGeom prst="rect">
            <a:avLst/>
          </a:prstGeom>
        </p:spPr>
        <p:txBody>
          <a:bodyPr wrap="square" lIns="0" tIns="0" rIns="0" bIns="0" anchor="t">
            <a:spAutoFit/>
          </a:bodyPr>
          <a:lstStyle>
            <a:lvl1pPr marL="0" indent="0" algn="l" defTabSz="4389120" rtl="0" eaLnBrk="1" latinLnBrk="0" hangingPunct="1">
              <a:lnSpc>
                <a:spcPct val="90000"/>
              </a:lnSpc>
              <a:spcBef>
                <a:spcPts val="4800"/>
              </a:spcBef>
              <a:buFontTx/>
              <a:buNone/>
              <a:defRPr sz="4800" kern="1200" cap="all" baseline="0">
                <a:solidFill>
                  <a:schemeClr val="tx1"/>
                </a:solidFill>
                <a:latin typeface="KievitPro-Medium" charset="0"/>
                <a:ea typeface="+mn-ea"/>
                <a:cs typeface="+mn-cs"/>
              </a:defRPr>
            </a:lvl1pPr>
            <a:lvl2pPr marL="219456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2pPr>
            <a:lvl3pPr marL="438912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3pPr>
            <a:lvl4pPr marL="658368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4pPr>
            <a:lvl5pPr marL="8778240" indent="0" algn="l" defTabSz="4389120" rtl="0" eaLnBrk="1" latinLnBrk="0" hangingPunct="1">
              <a:lnSpc>
                <a:spcPct val="90000"/>
              </a:lnSpc>
              <a:spcBef>
                <a:spcPts val="2400"/>
              </a:spcBef>
              <a:buFontTx/>
              <a:buNone/>
              <a:defRPr sz="4800" kern="1200" cap="all" baseline="0">
                <a:solidFill>
                  <a:schemeClr val="tx1"/>
                </a:solidFill>
                <a:latin typeface="KievitPro-Medium" charset="0"/>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r>
              <a:rPr lang="en-US">
                <a:solidFill>
                  <a:srgbClr val="FFFFFF"/>
                </a:solidFill>
                <a:latin typeface="Verdana Regular"/>
              </a:rPr>
              <a:t>Meet the venome team</a:t>
            </a:r>
            <a:endParaRPr lang="en-US">
              <a:solidFill>
                <a:srgbClr val="FFFFFF"/>
              </a:solidFill>
              <a:latin typeface="Verdana Regular" charset="0"/>
            </a:endParaRPr>
          </a:p>
        </p:txBody>
      </p:sp>
      <p:sp>
        <p:nvSpPr>
          <p:cNvPr id="15" name="Text Placeholder 18"/>
          <p:cNvSpPr txBox="1">
            <a:spLocks/>
          </p:cNvSpPr>
          <p:nvPr/>
        </p:nvSpPr>
        <p:spPr>
          <a:xfrm>
            <a:off x="33971773" y="14088229"/>
            <a:ext cx="8126412" cy="17131869"/>
          </a:xfrm>
          <a:prstGeom prst="rect">
            <a:avLst/>
          </a:prstGeom>
        </p:spPr>
        <p:txBody>
          <a:bodyPr wrap="square" lIns="0" tIns="0" rIns="0" bIns="0" anchor="t">
            <a:spAutoFit/>
          </a:bodyPr>
          <a:lstStyle>
            <a:lvl1pPr marL="457200" marR="0" indent="-457200" algn="l" defTabSz="4389120" rtl="0" eaLnBrk="1" fontAlgn="auto" latinLnBrk="0" hangingPunct="1">
              <a:lnSpc>
                <a:spcPts val="3360"/>
              </a:lnSpc>
              <a:spcBef>
                <a:spcPts val="0"/>
              </a:spcBef>
              <a:spcAft>
                <a:spcPts val="800"/>
              </a:spcAft>
              <a:buClrTx/>
              <a:buSzTx/>
              <a:buFont typeface="Arial" charset="0"/>
              <a:buChar char="•"/>
              <a:tabLst/>
              <a:defRPr lang="en-US" sz="2800" kern="1200" baseline="0" smtClean="0">
                <a:solidFill>
                  <a:schemeClr val="tx1"/>
                </a:solidFill>
                <a:effectLst/>
                <a:latin typeface="KievitPro-Regular" charset="0"/>
                <a:ea typeface="+mn-ea"/>
                <a:cs typeface="+mn-cs"/>
              </a:defRPr>
            </a:lvl1pPr>
            <a:lvl2pPr marL="2194560" indent="0" algn="l" defTabSz="4389120" rtl="0" eaLnBrk="1" latinLnBrk="0" hangingPunct="1">
              <a:lnSpc>
                <a:spcPct val="90000"/>
              </a:lnSpc>
              <a:spcBef>
                <a:spcPts val="2400"/>
              </a:spcBef>
              <a:buFontTx/>
              <a:buNone/>
              <a:defRPr sz="2800" kern="1200">
                <a:solidFill>
                  <a:schemeClr val="tx1"/>
                </a:solidFill>
                <a:latin typeface="+mn-lt"/>
                <a:ea typeface="+mn-ea"/>
                <a:cs typeface="+mn-cs"/>
              </a:defRPr>
            </a:lvl2pPr>
            <a:lvl3pPr marL="4389120" indent="0" algn="l" defTabSz="4389120" rtl="0" eaLnBrk="1" latinLnBrk="0" hangingPunct="1">
              <a:lnSpc>
                <a:spcPct val="90000"/>
              </a:lnSpc>
              <a:spcBef>
                <a:spcPts val="2400"/>
              </a:spcBef>
              <a:buFontTx/>
              <a:buNone/>
              <a:defRPr sz="9600" kern="1200">
                <a:solidFill>
                  <a:schemeClr val="tx1"/>
                </a:solidFill>
                <a:latin typeface="+mn-lt"/>
                <a:ea typeface="+mn-ea"/>
                <a:cs typeface="+mn-cs"/>
              </a:defRPr>
            </a:lvl3pPr>
            <a:lvl4pPr marL="658368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4pPr>
            <a:lvl5pPr marL="8778240" indent="0" algn="l" defTabSz="4389120" rtl="0" eaLnBrk="1" latinLnBrk="0" hangingPunct="1">
              <a:lnSpc>
                <a:spcPct val="90000"/>
              </a:lnSpc>
              <a:spcBef>
                <a:spcPts val="2400"/>
              </a:spcBef>
              <a:buFontTx/>
              <a:buNone/>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a:lstStyle>
          <a:p>
            <a:pPr>
              <a:spcAft>
                <a:spcPts val="2600"/>
              </a:spcAft>
            </a:pPr>
            <a:r>
              <a:rPr lang="en-US">
                <a:latin typeface="Verdana Regular"/>
              </a:rPr>
              <a:t>Capstone Group</a:t>
            </a:r>
            <a:endParaRPr lang="en-US">
              <a:latin typeface="Verdana Regular" charset="0"/>
            </a:endParaRPr>
          </a:p>
          <a:p>
            <a:pPr>
              <a:spcAft>
                <a:spcPts val="2600"/>
              </a:spcAft>
            </a:pPr>
            <a:endParaRPr lang="en-US">
              <a:latin typeface="Verdana Regular"/>
            </a:endParaRPr>
          </a:p>
          <a:p>
            <a:pPr lvl="1">
              <a:spcAft>
                <a:spcPts val="2600"/>
              </a:spcAft>
            </a:pPr>
            <a:r>
              <a:rPr lang="en-US">
                <a:latin typeface="Verdana Regular"/>
              </a:rPr>
              <a:t>Jace Bolante</a:t>
            </a:r>
          </a:p>
          <a:p>
            <a:pPr lvl="1">
              <a:spcAft>
                <a:spcPts val="2600"/>
              </a:spcAft>
            </a:pPr>
            <a:r>
              <a:rPr lang="en-US">
                <a:latin typeface="Verdana Regular"/>
              </a:rPr>
              <a:t>Chase Copeland</a:t>
            </a:r>
          </a:p>
          <a:p>
            <a:pPr lvl="1">
              <a:spcAft>
                <a:spcPts val="2600"/>
              </a:spcAft>
            </a:pPr>
            <a:r>
              <a:rPr lang="en-US">
                <a:latin typeface="Verdana Regular"/>
              </a:rPr>
              <a:t>Alex Clark</a:t>
            </a:r>
          </a:p>
          <a:p>
            <a:pPr lvl="1">
              <a:spcAft>
                <a:spcPts val="2600"/>
              </a:spcAft>
            </a:pPr>
            <a:r>
              <a:rPr lang="en-US">
                <a:latin typeface="Verdana Regular"/>
              </a:rPr>
              <a:t>Megan Dorn</a:t>
            </a:r>
          </a:p>
          <a:p>
            <a:pPr lvl="1">
              <a:spcAft>
                <a:spcPts val="2600"/>
              </a:spcAft>
            </a:pPr>
            <a:r>
              <a:rPr lang="en-US">
                <a:latin typeface="Verdana Regular"/>
              </a:rPr>
              <a:t>Alex Holly</a:t>
            </a:r>
          </a:p>
          <a:p>
            <a:pPr lvl="1">
              <a:spcAft>
                <a:spcPts val="2600"/>
              </a:spcAft>
            </a:pPr>
            <a:r>
              <a:rPr lang="en-US">
                <a:latin typeface="Verdana Regular"/>
              </a:rPr>
              <a:t>Ethan Peterson</a:t>
            </a:r>
          </a:p>
          <a:p>
            <a:pPr lvl="1">
              <a:spcAft>
                <a:spcPts val="2600"/>
              </a:spcAft>
            </a:pPr>
            <a:endParaRPr lang="en-US">
              <a:latin typeface="Verdana Regular"/>
            </a:endParaRPr>
          </a:p>
          <a:p>
            <a:pPr>
              <a:spcAft>
                <a:spcPts val="2600"/>
              </a:spcAft>
            </a:pPr>
            <a:r>
              <a:rPr lang="en-US">
                <a:latin typeface="Verdana Regular"/>
              </a:rPr>
              <a:t>OSU </a:t>
            </a:r>
            <a:r>
              <a:rPr lang="en-US" err="1">
                <a:latin typeface="Verdana Regular"/>
              </a:rPr>
              <a:t>Venome</a:t>
            </a:r>
            <a:r>
              <a:rPr lang="en-US">
                <a:latin typeface="Verdana Regular"/>
              </a:rPr>
              <a:t> Biochemistry Lab</a:t>
            </a:r>
            <a:endParaRPr lang="en-US">
              <a:latin typeface="Verdana Regular" charset="0"/>
            </a:endParaRPr>
          </a:p>
          <a:p>
            <a:pPr marL="0" indent="0">
              <a:spcAft>
                <a:spcPts val="2600"/>
              </a:spcAft>
              <a:buNone/>
            </a:pPr>
            <a:r>
              <a:rPr lang="en-US">
                <a:latin typeface="Verdana Regular"/>
              </a:rPr>
              <a:t>            Dr. Nathan Mortimer</a:t>
            </a:r>
            <a:endParaRPr lang="en-US">
              <a:latin typeface="Verdana Regular" charset="0"/>
            </a:endParaRPr>
          </a:p>
          <a:p>
            <a:pPr marL="0" indent="0">
              <a:spcAft>
                <a:spcPts val="2600"/>
              </a:spcAft>
              <a:buNone/>
            </a:pPr>
            <a:r>
              <a:rPr lang="en-US">
                <a:latin typeface="Verdana Regular"/>
              </a:rPr>
              <a:t>            Michael </a:t>
            </a:r>
            <a:r>
              <a:rPr lang="en-US" err="1">
                <a:latin typeface="Verdana Regular"/>
              </a:rPr>
              <a:t>Youkhateh</a:t>
            </a:r>
          </a:p>
          <a:p>
            <a:pPr>
              <a:spcAft>
                <a:spcPts val="2600"/>
              </a:spcAft>
            </a:pPr>
            <a:r>
              <a:rPr lang="en-US">
                <a:latin typeface="Verdana Regular"/>
              </a:rPr>
              <a:t>With Contributions From</a:t>
            </a:r>
            <a:endParaRPr lang="en-US">
              <a:latin typeface="Verdana Regular" charset="0"/>
            </a:endParaRPr>
          </a:p>
          <a:p>
            <a:pPr marL="0" indent="0">
              <a:spcAft>
                <a:spcPts val="2600"/>
              </a:spcAft>
              <a:buNone/>
            </a:pPr>
            <a:r>
              <a:rPr lang="en-US">
                <a:latin typeface="Verdana Regular"/>
              </a:rPr>
              <a:t>            The PDB team </a:t>
            </a:r>
            <a:endParaRPr lang="en-US" err="1">
              <a:latin typeface="Verdana Regular" charset="0"/>
            </a:endParaRPr>
          </a:p>
          <a:p>
            <a:pPr marL="0" indent="0">
              <a:spcAft>
                <a:spcPts val="2600"/>
              </a:spcAft>
              <a:buNone/>
            </a:pPr>
            <a:r>
              <a:rPr lang="en-US">
                <a:latin typeface="Verdana Regular"/>
              </a:rPr>
              <a:t>            Google </a:t>
            </a:r>
            <a:r>
              <a:rPr lang="en-US" err="1">
                <a:latin typeface="Verdana Regular"/>
              </a:rPr>
              <a:t>Deepmind</a:t>
            </a:r>
            <a:endParaRPr lang="en-US" err="1">
              <a:latin typeface="Verdana Regular" charset="0"/>
            </a:endParaRPr>
          </a:p>
          <a:p>
            <a:pPr>
              <a:spcAft>
                <a:spcPts val="2600"/>
              </a:spcAft>
            </a:pPr>
            <a:r>
              <a:rPr lang="en-US">
                <a:latin typeface="Verdana Regular"/>
              </a:rPr>
              <a:t>Special Thanks To</a:t>
            </a:r>
            <a:endParaRPr lang="en-US">
              <a:latin typeface="Verdana Regular" charset="0"/>
            </a:endParaRPr>
          </a:p>
          <a:p>
            <a:pPr marL="0" indent="0">
              <a:spcAft>
                <a:spcPts val="2600"/>
              </a:spcAft>
              <a:buNone/>
            </a:pPr>
            <a:r>
              <a:rPr lang="en-US">
                <a:latin typeface="Verdana Regular"/>
              </a:rPr>
              <a:t>            Cora Balley, Donald Bertucci, </a:t>
            </a:r>
            <a:endParaRPr lang="en-US">
              <a:latin typeface="Verdana Regular" charset="0"/>
            </a:endParaRPr>
          </a:p>
          <a:p>
            <a:pPr marL="0" indent="0">
              <a:spcAft>
                <a:spcPts val="2600"/>
              </a:spcAft>
              <a:buNone/>
            </a:pPr>
            <a:r>
              <a:rPr lang="en-US">
                <a:latin typeface="Verdana Regular"/>
              </a:rPr>
              <a:t>            Ansen Garvin, Amanda Sinha</a:t>
            </a:r>
            <a:endParaRPr lang="en-US">
              <a:latin typeface="Verdana Regular" charset="0"/>
            </a:endParaRPr>
          </a:p>
          <a:p>
            <a:pPr marL="0" indent="0">
              <a:spcAft>
                <a:spcPts val="2600"/>
              </a:spcAft>
              <a:buNone/>
            </a:pPr>
            <a:r>
              <a:rPr lang="en-US">
                <a:latin typeface="Verdana Regular"/>
              </a:rPr>
              <a:t>            Max </a:t>
            </a:r>
            <a:r>
              <a:rPr lang="en-US" err="1">
                <a:latin typeface="Verdana Regular"/>
              </a:rPr>
              <a:t>Nickila</a:t>
            </a:r>
            <a:endParaRPr lang="en-US" err="1">
              <a:latin typeface="Verdana Regular" charset="0"/>
            </a:endParaRPr>
          </a:p>
          <a:p>
            <a:pPr lvl="1">
              <a:spcAft>
                <a:spcPts val="2600"/>
              </a:spcAft>
            </a:pPr>
            <a:endParaRPr lang="en-US">
              <a:latin typeface="Verdana Regular" charset="0"/>
            </a:endParaRPr>
          </a:p>
        </p:txBody>
      </p:sp>
      <p:sp>
        <p:nvSpPr>
          <p:cNvPr id="16" name="Title 1"/>
          <p:cNvSpPr txBox="1">
            <a:spLocks/>
          </p:cNvSpPr>
          <p:nvPr/>
        </p:nvSpPr>
        <p:spPr>
          <a:xfrm>
            <a:off x="38032266" y="754123"/>
            <a:ext cx="3811058" cy="1790601"/>
          </a:xfrm>
          <a:prstGeom prst="rect">
            <a:avLst/>
          </a:prstGeom>
        </p:spPr>
        <p:txBody>
          <a:bodyPr wrap="square" lIns="0" tIns="0" rIns="0" bIns="0" anchor="ctr" anchorCtr="0">
            <a:noAutofit/>
          </a:bodyPr>
          <a:lstStyle>
            <a:lvl1pPr algn="l" defTabSz="4389120" rtl="0" eaLnBrk="1" latinLnBrk="0" hangingPunct="1">
              <a:lnSpc>
                <a:spcPct val="90000"/>
              </a:lnSpc>
              <a:spcBef>
                <a:spcPct val="0"/>
              </a:spcBef>
              <a:buNone/>
              <a:defRPr sz="12500" kern="1200" cap="all" baseline="0">
                <a:solidFill>
                  <a:schemeClr val="bg1"/>
                </a:solidFill>
                <a:latin typeface="Stratum2 Bold" charset="0"/>
                <a:ea typeface="+mj-ea"/>
                <a:cs typeface="+mj-cs"/>
              </a:defRPr>
            </a:lvl1pPr>
          </a:lstStyle>
          <a:p>
            <a:pPr algn="r" fontAlgn="ctr">
              <a:spcBef>
                <a:spcPts val="0"/>
              </a:spcBef>
            </a:pPr>
            <a:r>
              <a:rPr lang="en-US" sz="5400" spc="520">
                <a:latin typeface="Impact"/>
                <a:ea typeface="Impact" charset="0"/>
                <a:cs typeface="Impact" charset="0"/>
              </a:rPr>
              <a:t>CS.034</a:t>
            </a:r>
            <a:endParaRPr lang="en-US" sz="5400" spc="520" baseline="0">
              <a:latin typeface="Impact" charset="0"/>
              <a:ea typeface="Impact" charset="0"/>
              <a:cs typeface="Impact" charset="0"/>
            </a:endParaRPr>
          </a:p>
        </p:txBody>
      </p:sp>
      <p:pic>
        <p:nvPicPr>
          <p:cNvPr id="5" name="Picture 4" descr="A screenshot of a cell phone&#10;&#10;AI-generated content may be incorrect.">
            <a:extLst>
              <a:ext uri="{FF2B5EF4-FFF2-40B4-BE49-F238E27FC236}">
                <a16:creationId xmlns:a16="http://schemas.microsoft.com/office/drawing/2014/main" id="{FFBE909B-EE2A-5CE1-84DC-D4A582C810AE}"/>
              </a:ext>
            </a:extLst>
          </p:cNvPr>
          <p:cNvPicPr>
            <a:picLocks noChangeAspect="1"/>
          </p:cNvPicPr>
          <p:nvPr/>
        </p:nvPicPr>
        <p:blipFill>
          <a:blip r:embed="rId2"/>
          <a:stretch>
            <a:fillRect/>
          </a:stretch>
        </p:blipFill>
        <p:spPr>
          <a:xfrm>
            <a:off x="26148235" y="8708027"/>
            <a:ext cx="6067069" cy="13302705"/>
          </a:xfrm>
          <a:prstGeom prst="rect">
            <a:avLst/>
          </a:prstGeom>
        </p:spPr>
      </p:pic>
      <p:pic>
        <p:nvPicPr>
          <p:cNvPr id="18" name="Picture 17" descr="A screenshot of a computer&#10;&#10;AI-generated content may be incorrect.">
            <a:extLst>
              <a:ext uri="{FF2B5EF4-FFF2-40B4-BE49-F238E27FC236}">
                <a16:creationId xmlns:a16="http://schemas.microsoft.com/office/drawing/2014/main" id="{8807BEBA-4B02-970A-6389-5683FAEB3655}"/>
              </a:ext>
            </a:extLst>
          </p:cNvPr>
          <p:cNvPicPr>
            <a:picLocks noChangeAspect="1"/>
          </p:cNvPicPr>
          <p:nvPr/>
        </p:nvPicPr>
        <p:blipFill>
          <a:blip r:embed="rId3"/>
          <a:stretch>
            <a:fillRect/>
          </a:stretch>
        </p:blipFill>
        <p:spPr>
          <a:xfrm>
            <a:off x="11386837" y="15027177"/>
            <a:ext cx="14380602" cy="6635443"/>
          </a:xfrm>
          <a:prstGeom prst="rect">
            <a:avLst/>
          </a:prstGeom>
        </p:spPr>
      </p:pic>
      <p:pic>
        <p:nvPicPr>
          <p:cNvPr id="21" name="Picture Placeholder 20" descr="A screenshot of a graph&#10;&#10;AI-generated content may be incorrect.">
            <a:extLst>
              <a:ext uri="{FF2B5EF4-FFF2-40B4-BE49-F238E27FC236}">
                <a16:creationId xmlns:a16="http://schemas.microsoft.com/office/drawing/2014/main" id="{C9A05C96-4371-20EA-88CE-B0F5D25F3ED9}"/>
              </a:ext>
            </a:extLst>
          </p:cNvPr>
          <p:cNvPicPr>
            <a:picLocks noGrp="1" noChangeAspect="1"/>
          </p:cNvPicPr>
          <p:nvPr>
            <p:ph type="pic" sz="quarter" idx="11"/>
          </p:nvPr>
        </p:nvPicPr>
        <p:blipFill>
          <a:blip r:embed="rId4"/>
          <a:srcRect l="-22" t="-86" r="-367" b="-3089"/>
          <a:stretch/>
        </p:blipFill>
        <p:spPr>
          <a:xfrm>
            <a:off x="11386863" y="7835595"/>
            <a:ext cx="14353490" cy="6646891"/>
          </a:xfrm>
        </p:spPr>
      </p:pic>
      <p:pic>
        <p:nvPicPr>
          <p:cNvPr id="23" name="Picture 22" descr="A close-up of a structure&#10;&#10;AI-generated content may be incorrect.">
            <a:extLst>
              <a:ext uri="{FF2B5EF4-FFF2-40B4-BE49-F238E27FC236}">
                <a16:creationId xmlns:a16="http://schemas.microsoft.com/office/drawing/2014/main" id="{C272EA94-4139-8057-B38E-5344FB25AF42}"/>
              </a:ext>
            </a:extLst>
          </p:cNvPr>
          <p:cNvPicPr>
            <a:picLocks noChangeAspect="1"/>
          </p:cNvPicPr>
          <p:nvPr/>
        </p:nvPicPr>
        <p:blipFill>
          <a:blip r:embed="rId5"/>
          <a:stretch>
            <a:fillRect/>
          </a:stretch>
        </p:blipFill>
        <p:spPr>
          <a:xfrm>
            <a:off x="31113747" y="3154852"/>
            <a:ext cx="12350427" cy="10163197"/>
          </a:xfrm>
          <a:prstGeom prst="rect">
            <a:avLst/>
          </a:prstGeom>
        </p:spPr>
      </p:pic>
      <p:sp>
        <p:nvSpPr>
          <p:cNvPr id="24" name="TextBox 23">
            <a:extLst>
              <a:ext uri="{FF2B5EF4-FFF2-40B4-BE49-F238E27FC236}">
                <a16:creationId xmlns:a16="http://schemas.microsoft.com/office/drawing/2014/main" id="{AD631C11-E8BD-8191-4D73-E15F7F3BF1E4}"/>
              </a:ext>
            </a:extLst>
          </p:cNvPr>
          <p:cNvSpPr txBox="1"/>
          <p:nvPr/>
        </p:nvSpPr>
        <p:spPr>
          <a:xfrm>
            <a:off x="12238683" y="14484040"/>
            <a:ext cx="12654763"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a:latin typeface="Verdana"/>
                <a:ea typeface="Calibri"/>
                <a:cs typeface="Calibri"/>
              </a:rPr>
              <a:t>Figure 1. Comparisons and Computed Insights</a:t>
            </a:r>
          </a:p>
        </p:txBody>
      </p:sp>
      <p:sp>
        <p:nvSpPr>
          <p:cNvPr id="25" name="TextBox 24">
            <a:extLst>
              <a:ext uri="{FF2B5EF4-FFF2-40B4-BE49-F238E27FC236}">
                <a16:creationId xmlns:a16="http://schemas.microsoft.com/office/drawing/2014/main" id="{430E9A03-5CFF-F5E7-D982-01306326C8F7}"/>
              </a:ext>
            </a:extLst>
          </p:cNvPr>
          <p:cNvSpPr txBox="1"/>
          <p:nvPr/>
        </p:nvSpPr>
        <p:spPr>
          <a:xfrm>
            <a:off x="13564049" y="21726239"/>
            <a:ext cx="10022582"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a:latin typeface="Verdana"/>
                <a:ea typeface="Calibri"/>
                <a:cs typeface="Calibri"/>
              </a:rPr>
              <a:t>Figure 2. User Submission Requests</a:t>
            </a:r>
            <a:endParaRPr lang="en-US" sz="3000">
              <a:latin typeface="Verdana"/>
              <a:ea typeface="Verdana"/>
            </a:endParaRPr>
          </a:p>
        </p:txBody>
      </p:sp>
      <p:sp>
        <p:nvSpPr>
          <p:cNvPr id="26" name="TextBox 25">
            <a:extLst>
              <a:ext uri="{FF2B5EF4-FFF2-40B4-BE49-F238E27FC236}">
                <a16:creationId xmlns:a16="http://schemas.microsoft.com/office/drawing/2014/main" id="{B21251A0-4889-1147-C81D-F3E3E67A882B}"/>
              </a:ext>
            </a:extLst>
          </p:cNvPr>
          <p:cNvSpPr txBox="1"/>
          <p:nvPr/>
        </p:nvSpPr>
        <p:spPr>
          <a:xfrm>
            <a:off x="26527243" y="22120284"/>
            <a:ext cx="5298324"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a:latin typeface="Verdana"/>
                <a:ea typeface="Calibri"/>
                <a:cs typeface="Calibri"/>
              </a:rPr>
              <a:t>Figure 3. Filter Functions</a:t>
            </a:r>
          </a:p>
        </p:txBody>
      </p:sp>
      <p:sp>
        <p:nvSpPr>
          <p:cNvPr id="27" name="TextBox 26">
            <a:extLst>
              <a:ext uri="{FF2B5EF4-FFF2-40B4-BE49-F238E27FC236}">
                <a16:creationId xmlns:a16="http://schemas.microsoft.com/office/drawing/2014/main" id="{90A73F7D-95C7-FCF4-7EE4-0871A030FBED}"/>
              </a:ext>
            </a:extLst>
          </p:cNvPr>
          <p:cNvSpPr txBox="1"/>
          <p:nvPr/>
        </p:nvSpPr>
        <p:spPr>
          <a:xfrm>
            <a:off x="12297045" y="31217990"/>
            <a:ext cx="10252172" cy="5539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000">
                <a:latin typeface="Verdana"/>
                <a:ea typeface="Calibri"/>
                <a:cs typeface="Calibri"/>
              </a:rPr>
              <a:t>Figure 4. Protein view page including AlphaFold 3</a:t>
            </a:r>
          </a:p>
        </p:txBody>
      </p:sp>
      <p:pic>
        <p:nvPicPr>
          <p:cNvPr id="2" name="Picture 1" descr="A screenshot of a computer&#10;&#10;AI-generated content may be incorrect.">
            <a:extLst>
              <a:ext uri="{FF2B5EF4-FFF2-40B4-BE49-F238E27FC236}">
                <a16:creationId xmlns:a16="http://schemas.microsoft.com/office/drawing/2014/main" id="{6BAD99F5-413E-0363-4495-3E427E0B9872}"/>
              </a:ext>
            </a:extLst>
          </p:cNvPr>
          <p:cNvPicPr>
            <a:picLocks noChangeAspect="1"/>
          </p:cNvPicPr>
          <p:nvPr/>
        </p:nvPicPr>
        <p:blipFill>
          <a:blip r:embed="rId6"/>
          <a:stretch>
            <a:fillRect/>
          </a:stretch>
        </p:blipFill>
        <p:spPr>
          <a:xfrm>
            <a:off x="11135161" y="23502986"/>
            <a:ext cx="12211861" cy="7712754"/>
          </a:xfrm>
          <a:prstGeom prst="rect">
            <a:avLst/>
          </a:prstGeom>
        </p:spPr>
      </p:pic>
      <p:pic>
        <p:nvPicPr>
          <p:cNvPr id="3" name="Picture 2" descr="A person in a green hoodie in a forest&#10;&#10;AI-generated content may be incorrect.">
            <a:extLst>
              <a:ext uri="{FF2B5EF4-FFF2-40B4-BE49-F238E27FC236}">
                <a16:creationId xmlns:a16="http://schemas.microsoft.com/office/drawing/2014/main" id="{0FDBD67A-F64F-43B8-DAEF-72736C3A4858}"/>
              </a:ext>
            </a:extLst>
          </p:cNvPr>
          <p:cNvPicPr>
            <a:picLocks noChangeAspect="1"/>
          </p:cNvPicPr>
          <p:nvPr/>
        </p:nvPicPr>
        <p:blipFill>
          <a:blip r:embed="rId7"/>
          <a:stretch>
            <a:fillRect/>
          </a:stretch>
        </p:blipFill>
        <p:spPr>
          <a:xfrm>
            <a:off x="34371319" y="16616207"/>
            <a:ext cx="931448" cy="922772"/>
          </a:xfrm>
          <a:prstGeom prst="ellipse">
            <a:avLst/>
          </a:prstGeom>
        </p:spPr>
      </p:pic>
      <p:pic>
        <p:nvPicPr>
          <p:cNvPr id="19" name="Picture 18" descr="A person smiling for a selfie&#10;&#10;AI-generated content may be incorrect.">
            <a:extLst>
              <a:ext uri="{FF2B5EF4-FFF2-40B4-BE49-F238E27FC236}">
                <a16:creationId xmlns:a16="http://schemas.microsoft.com/office/drawing/2014/main" id="{331E3631-06E4-8EE4-7491-50C895D18B7B}"/>
              </a:ext>
            </a:extLst>
          </p:cNvPr>
          <p:cNvPicPr>
            <a:picLocks noChangeAspect="1"/>
          </p:cNvPicPr>
          <p:nvPr/>
        </p:nvPicPr>
        <p:blipFill>
          <a:blip r:embed="rId8"/>
          <a:stretch>
            <a:fillRect/>
          </a:stretch>
        </p:blipFill>
        <p:spPr>
          <a:xfrm>
            <a:off x="34386516" y="19702537"/>
            <a:ext cx="961694" cy="900623"/>
          </a:xfrm>
          <a:prstGeom prst="flowChartSummingJunction">
            <a:avLst/>
          </a:prstGeom>
        </p:spPr>
      </p:pic>
      <p:pic>
        <p:nvPicPr>
          <p:cNvPr id="20" name="Picture 19" descr="A person with red hair and a nose ring&#10;&#10;AI-generated content may be incorrect.">
            <a:extLst>
              <a:ext uri="{FF2B5EF4-FFF2-40B4-BE49-F238E27FC236}">
                <a16:creationId xmlns:a16="http://schemas.microsoft.com/office/drawing/2014/main" id="{EC70A340-2A16-B604-3345-CF2063C437AA}"/>
              </a:ext>
            </a:extLst>
          </p:cNvPr>
          <p:cNvPicPr>
            <a:picLocks noChangeAspect="1"/>
          </p:cNvPicPr>
          <p:nvPr/>
        </p:nvPicPr>
        <p:blipFill>
          <a:blip r:embed="rId9"/>
          <a:srcRect l="253" r="-511" b="-652"/>
          <a:stretch/>
        </p:blipFill>
        <p:spPr>
          <a:xfrm>
            <a:off x="34373837" y="18704766"/>
            <a:ext cx="937359" cy="887613"/>
          </a:xfrm>
          <a:prstGeom prst="ellipse">
            <a:avLst/>
          </a:prstGeom>
        </p:spPr>
      </p:pic>
      <p:pic>
        <p:nvPicPr>
          <p:cNvPr id="28" name="Picture 27" descr="A person with curly hair smiling&#10;&#10;AI-generated content may be incorrect.">
            <a:extLst>
              <a:ext uri="{FF2B5EF4-FFF2-40B4-BE49-F238E27FC236}">
                <a16:creationId xmlns:a16="http://schemas.microsoft.com/office/drawing/2014/main" id="{D4560319-D692-0A29-3988-9DD847FFF836}"/>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bright="4000"/>
                    </a14:imgEffect>
                  </a14:imgLayer>
                </a14:imgProps>
              </a:ext>
            </a:extLst>
          </a:blip>
          <a:srcRect l="-2655" r="-5542" b="-6123"/>
          <a:stretch/>
        </p:blipFill>
        <p:spPr>
          <a:xfrm>
            <a:off x="34447461" y="20718942"/>
            <a:ext cx="881048" cy="882463"/>
          </a:xfrm>
          <a:prstGeom prst="rect">
            <a:avLst/>
          </a:prstGeom>
        </p:spPr>
      </p:pic>
      <p:pic>
        <p:nvPicPr>
          <p:cNvPr id="29" name="Picture 28" descr="A person with a beard&#10;&#10;AI-generated content may be incorrect.">
            <a:extLst>
              <a:ext uri="{FF2B5EF4-FFF2-40B4-BE49-F238E27FC236}">
                <a16:creationId xmlns:a16="http://schemas.microsoft.com/office/drawing/2014/main" id="{65BB0D56-9D92-B275-AFC1-E663AAE81991}"/>
              </a:ext>
            </a:extLst>
          </p:cNvPr>
          <p:cNvPicPr>
            <a:picLocks noChangeAspect="1"/>
          </p:cNvPicPr>
          <p:nvPr/>
        </p:nvPicPr>
        <p:blipFill>
          <a:blip r:embed="rId12"/>
          <a:stretch>
            <a:fillRect/>
          </a:stretch>
        </p:blipFill>
        <p:spPr>
          <a:xfrm>
            <a:off x="34359575" y="17618734"/>
            <a:ext cx="949366" cy="916650"/>
          </a:xfrm>
          <a:prstGeom prst="rect">
            <a:avLst/>
          </a:prstGeom>
        </p:spPr>
      </p:pic>
      <p:pic>
        <p:nvPicPr>
          <p:cNvPr id="30" name="Picture 29" descr="A person smiling at the camera&#10;&#10;AI-generated content may be incorrect.">
            <a:extLst>
              <a:ext uri="{FF2B5EF4-FFF2-40B4-BE49-F238E27FC236}">
                <a16:creationId xmlns:a16="http://schemas.microsoft.com/office/drawing/2014/main" id="{7F0240B5-F80B-8118-8B9A-A3155E4D1D5D}"/>
              </a:ext>
            </a:extLst>
          </p:cNvPr>
          <p:cNvPicPr>
            <a:picLocks noChangeAspect="1"/>
          </p:cNvPicPr>
          <p:nvPr/>
        </p:nvPicPr>
        <p:blipFill>
          <a:blip r:embed="rId13"/>
          <a:stretch>
            <a:fillRect/>
          </a:stretch>
        </p:blipFill>
        <p:spPr>
          <a:xfrm>
            <a:off x="34456441" y="15547161"/>
            <a:ext cx="884868" cy="900711"/>
          </a:xfrm>
          <a:prstGeom prst="rect">
            <a:avLst/>
          </a:prstGeom>
        </p:spPr>
      </p:pic>
      <p:sp>
        <p:nvSpPr>
          <p:cNvPr id="32" name="Arrow: Right 31">
            <a:extLst>
              <a:ext uri="{FF2B5EF4-FFF2-40B4-BE49-F238E27FC236}">
                <a16:creationId xmlns:a16="http://schemas.microsoft.com/office/drawing/2014/main" id="{A6CF1B35-5C47-75DC-F10B-6A53A3E9545C}"/>
              </a:ext>
            </a:extLst>
          </p:cNvPr>
          <p:cNvSpPr/>
          <p:nvPr/>
        </p:nvSpPr>
        <p:spPr>
          <a:xfrm>
            <a:off x="9827669" y="14930529"/>
            <a:ext cx="1371950" cy="612277"/>
          </a:xfrm>
          <a:prstGeom prst="rightArrow">
            <a:avLst/>
          </a:prstGeom>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00C20E37-5817-EAC6-5870-C7C0DD3CDBBB}"/>
              </a:ext>
            </a:extLst>
          </p:cNvPr>
          <p:cNvSpPr/>
          <p:nvPr/>
        </p:nvSpPr>
        <p:spPr>
          <a:xfrm>
            <a:off x="10308881" y="12013907"/>
            <a:ext cx="1357128" cy="623424"/>
          </a:xfrm>
          <a:prstGeom prst="rightArrow">
            <a:avLst/>
          </a:prstGeom>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4" name="Arrow: Right 3">
            <a:extLst>
              <a:ext uri="{FF2B5EF4-FFF2-40B4-BE49-F238E27FC236}">
                <a16:creationId xmlns:a16="http://schemas.microsoft.com/office/drawing/2014/main" id="{FD273D7C-C551-AEE1-F1E0-9CBA137B5A10}"/>
              </a:ext>
            </a:extLst>
          </p:cNvPr>
          <p:cNvSpPr/>
          <p:nvPr/>
        </p:nvSpPr>
        <p:spPr>
          <a:xfrm>
            <a:off x="8978540" y="23844033"/>
            <a:ext cx="2151151" cy="612277"/>
          </a:xfrm>
          <a:prstGeom prst="rightArrow">
            <a:avLst/>
          </a:prstGeom>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DC677A2A-8C30-0448-54CF-49702C02070E}"/>
              </a:ext>
            </a:extLst>
          </p:cNvPr>
          <p:cNvSpPr/>
          <p:nvPr/>
        </p:nvSpPr>
        <p:spPr>
          <a:xfrm rot="16200000">
            <a:off x="26042303" y="21881443"/>
            <a:ext cx="816064" cy="612277"/>
          </a:xfrm>
          <a:prstGeom prst="rightArrow">
            <a:avLst/>
          </a:prstGeom>
          <a:ln>
            <a:solidFill>
              <a:schemeClr val="tx1"/>
            </a:solidFill>
          </a:ln>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A89A355-B6DF-C33B-473F-DB2BA2626AAB}"/>
              </a:ext>
            </a:extLst>
          </p:cNvPr>
          <p:cNvSpPr/>
          <p:nvPr/>
        </p:nvSpPr>
        <p:spPr>
          <a:xfrm>
            <a:off x="10116612" y="22300708"/>
            <a:ext cx="16374743" cy="316299"/>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A7A85E0-45D8-DFFF-A9D3-2F397F3A508D}"/>
              </a:ext>
            </a:extLst>
          </p:cNvPr>
          <p:cNvSpPr/>
          <p:nvPr/>
        </p:nvSpPr>
        <p:spPr>
          <a:xfrm>
            <a:off x="10107014" y="21583636"/>
            <a:ext cx="337155" cy="852470"/>
          </a:xfrm>
          <a:prstGeom prst="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2054176"/>
      </p:ext>
    </p:extLst>
  </p:cSld>
  <p:clrMapOvr>
    <a:masterClrMapping/>
  </p:clrMapOvr>
</p:sld>
</file>

<file path=ppt/theme/theme1.xml><?xml version="1.0" encoding="utf-8"?>
<a:theme xmlns:a="http://schemas.openxmlformats.org/drawingml/2006/main" name="research_poster_template-48x36">
  <a:themeElements>
    <a:clrScheme name="OSU COE">
      <a:dk1>
        <a:sysClr val="windowText" lastClr="000000"/>
      </a:dk1>
      <a:lt1>
        <a:sysClr val="window" lastClr="FFFFFF"/>
      </a:lt1>
      <a:dk2>
        <a:srgbClr val="D63F20"/>
      </a:dk2>
      <a:lt2>
        <a:srgbClr val="B1B2B1"/>
      </a:lt2>
      <a:accent1>
        <a:srgbClr val="7D7819"/>
      </a:accent1>
      <a:accent2>
        <a:srgbClr val="004760"/>
      </a:accent2>
      <a:accent3>
        <a:srgbClr val="EFB31D"/>
      </a:accent3>
      <a:accent4>
        <a:srgbClr val="002F32"/>
      </a:accent4>
      <a:accent5>
        <a:srgbClr val="00747E"/>
      </a:accent5>
      <a:accent6>
        <a:srgbClr val="777877"/>
      </a:accent6>
      <a:hlink>
        <a:srgbClr val="0000FF"/>
      </a:hlink>
      <a:folHlink>
        <a:srgbClr val="800080"/>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earch_poster_template-48x36" id="{0FFAA6C9-1816-164A-913C-442D436FEA80}" vid="{D21D638B-596F-CB49-840C-9C72AB38A70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research_poster_template-48x36</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revision>163</cp:revision>
  <dcterms:created xsi:type="dcterms:W3CDTF">2017-04-19T21:01:26Z</dcterms:created>
  <dcterms:modified xsi:type="dcterms:W3CDTF">2025-05-17T00:58:29Z</dcterms:modified>
</cp:coreProperties>
</file>

<file path=docProps/thumbnail.jpeg>
</file>